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5" d="100"/>
          <a:sy n="85" d="100"/>
        </p:scale>
        <p:origin x="54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D14E81-70B9-4A90-82DB-BB67DFB3A0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77587E0-C399-4EDA-8A45-D7EF7A084C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719F040-F2E9-4518-904C-9E92843E6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90EA9-A315-4208-8A9A-3E1F420D56F3}" type="datetimeFigureOut">
              <a:rPr lang="de-DE" smtClean="0"/>
              <a:t>19.09.2024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19C743C-CD58-4EC4-81D1-77F46BE28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C766406-5D9C-42BF-8105-FAA2388F1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78B81-BBBD-4175-BCD2-C42E426ADEF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5170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A82798-B075-4A2F-85F7-D6E72383B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FFE13AD-5D97-443F-B30A-F2C90B4450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64FC203-F6D6-4C57-829B-FE541F8C2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90EA9-A315-4208-8A9A-3E1F420D56F3}" type="datetimeFigureOut">
              <a:rPr lang="de-DE" smtClean="0"/>
              <a:t>19.09.2024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A13DC27-99BA-4C9D-A952-38A302C34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C660607-D069-4752-BEB8-39748BA34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78B81-BBBD-4175-BCD2-C42E426ADEF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1138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1BE301FF-2002-486B-842C-3F215A01D5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9DB239E-BAC0-439D-922C-2081AA1654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BEF46F4-002A-477D-BE91-EFD8A1355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90EA9-A315-4208-8A9A-3E1F420D56F3}" type="datetimeFigureOut">
              <a:rPr lang="de-DE" smtClean="0"/>
              <a:t>19.09.2024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A1DF251-E5C0-4CB0-80CC-3A4556AB7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2F47FF8-E300-4E87-8A41-FC46D74F5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78B81-BBBD-4175-BCD2-C42E426ADEF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6900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997A56-4392-4CF4-8E09-68CBF2E23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50B6E5A-A800-4FCE-8F87-121C8A6D0E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8106F67-C916-4EA7-9D49-1EF224805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90EA9-A315-4208-8A9A-3E1F420D56F3}" type="datetimeFigureOut">
              <a:rPr lang="de-DE" smtClean="0"/>
              <a:t>19.09.2024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4BC79D1-9CD6-4363-B866-2D8AA38E9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3D4DB1E-C5E0-4F0D-9F52-AD2F26220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78B81-BBBD-4175-BCD2-C42E426ADEF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692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5B7A5B-808A-4207-8D3D-99C7BBE6D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C7C3F5C-63CE-49AA-BCA8-7A672184AF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E801A66-21C6-4DA5-B75D-8AF675D57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90EA9-A315-4208-8A9A-3E1F420D56F3}" type="datetimeFigureOut">
              <a:rPr lang="de-DE" smtClean="0"/>
              <a:t>19.09.2024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EFF9FB9-150C-460C-A1B9-C8C314748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DEE33AD-29DE-4A0E-8120-8CBD2A77A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78B81-BBBD-4175-BCD2-C42E426ADEF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7269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7C1CCD-AA07-46FE-9F91-57E109DCF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36816EA-0E31-41CF-8718-397D1BD441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BA3A62F-233E-4D8E-9A31-37B26CD166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26720C8-DFFC-43C2-8CE7-85BD5EB14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90EA9-A315-4208-8A9A-3E1F420D56F3}" type="datetimeFigureOut">
              <a:rPr lang="de-DE" smtClean="0"/>
              <a:t>19.09.2024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219AAB1-F694-41F0-AC7A-AACA0B00F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004E3B2-A6A1-472F-8E6A-AEDE06AE3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78B81-BBBD-4175-BCD2-C42E426ADEF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5028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CBA57F-05D4-4F53-A093-8DE26058E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04B8F13-B5CA-449A-AF3F-D27E9A0D5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76601DE-E6A8-4F20-88DB-AAA3BCF618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5FBEDCC-0951-48F6-9501-CD706B33F6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B4153D2A-3B07-4B49-8968-BE5290E635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0B094BF-9B82-4F7C-A558-81027AA51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90EA9-A315-4208-8A9A-3E1F420D56F3}" type="datetimeFigureOut">
              <a:rPr lang="de-DE" smtClean="0"/>
              <a:t>19.09.2024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D2CA6AC2-C1F8-4D96-84C1-73366CBFF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9C2BD16-A6EA-41CE-AE19-6AB73D53C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78B81-BBBD-4175-BCD2-C42E426ADEF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5346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63BEFF-A7B9-42AC-B2DE-482356F44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2633865-3823-4687-8E39-8CFF42F34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90EA9-A315-4208-8A9A-3E1F420D56F3}" type="datetimeFigureOut">
              <a:rPr lang="de-DE" smtClean="0"/>
              <a:t>19.09.2024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5F606B3-81A7-48B7-BB6E-9DA3E98BC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5A9C4B2-B8AB-4EB2-AE43-8C278DF3F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78B81-BBBD-4175-BCD2-C42E426ADEF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6421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C0539A6-947D-4167-968F-4E84C06D4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90EA9-A315-4208-8A9A-3E1F420D56F3}" type="datetimeFigureOut">
              <a:rPr lang="de-DE" smtClean="0"/>
              <a:t>19.09.2024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209EC2F-7557-41BB-AA3F-B21401CD8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7A7924F-B93A-4512-8E0C-8F59A950D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78B81-BBBD-4175-BCD2-C42E426ADEF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0172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4728CB-BF59-44E0-81F2-602CF7BE7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D60BC0C-D1B8-466F-9F68-7AC0CF17A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26C3A70-814B-453E-B02E-B8EF25D076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47454AE-2DE7-492F-8460-D01551598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90EA9-A315-4208-8A9A-3E1F420D56F3}" type="datetimeFigureOut">
              <a:rPr lang="de-DE" smtClean="0"/>
              <a:t>19.09.2024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D040032-E834-4DFB-9F99-B1AD37953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6B17920-5274-48DD-AC9B-F8D08BBEC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78B81-BBBD-4175-BCD2-C42E426ADEF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590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DC7976-F4DA-4473-9064-E6DC0A8CC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BAD30828-BE0F-40E2-A0C2-6694722CFC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BAAAE65-EC77-4C87-AD5C-F0A25ECF16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F4C2A98-8C0C-4D3C-8A90-F0EF9BEB8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90EA9-A315-4208-8A9A-3E1F420D56F3}" type="datetimeFigureOut">
              <a:rPr lang="de-DE" smtClean="0"/>
              <a:t>19.09.2024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14FDF84-0601-4F15-BD49-74E50878C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599F70D-A644-4665-9874-AC2A2EA3D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78B81-BBBD-4175-BCD2-C42E426ADEF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9032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F306050-0AC5-462C-A032-D2E18462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2ADB189-CD54-43BD-A843-3ED199ECD7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9385113-0170-45C2-8381-D19CB513A5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90EA9-A315-4208-8A9A-3E1F420D56F3}" type="datetimeFigureOut">
              <a:rPr lang="de-DE" smtClean="0"/>
              <a:t>19.09.2024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EDB4550-1010-48F5-B3D3-D11C8578CF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D132D33-62A2-4EDA-B8BE-0B05E38B59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478B81-BBBD-4175-BCD2-C42E426ADEF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5868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3046FB58-CBA2-4DAA-A8A9-E23065CC8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 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645E7BD0-40F8-436E-A34B-0D8FDEE2E7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5520" y="2141537"/>
            <a:ext cx="7449424" cy="4351338"/>
          </a:xfrm>
        </p:spPr>
        <p:txBody>
          <a:bodyPr/>
          <a:lstStyle/>
          <a:p>
            <a:pPr marL="0" indent="0" algn="ctr">
              <a:buNone/>
            </a:pPr>
            <a:r>
              <a:rPr lang="de-DE" sz="4400" b="1" dirty="0"/>
              <a:t>Schulanfang</a:t>
            </a:r>
          </a:p>
          <a:p>
            <a:pPr marL="0" indent="0" algn="ctr">
              <a:buNone/>
            </a:pPr>
            <a:endParaRPr lang="de-DE" sz="1400" b="1" dirty="0"/>
          </a:p>
          <a:p>
            <a:pPr marL="0" indent="0" algn="ctr">
              <a:buNone/>
            </a:pPr>
            <a:r>
              <a:rPr lang="de-DE" dirty="0"/>
              <a:t>Tipps </a:t>
            </a:r>
          </a:p>
          <a:p>
            <a:pPr marL="0" indent="0" algn="ctr">
              <a:buNone/>
            </a:pPr>
            <a:r>
              <a:rPr lang="de-DE" dirty="0"/>
              <a:t>zur Förderung </a:t>
            </a:r>
          </a:p>
          <a:p>
            <a:pPr marL="0" indent="0" algn="ctr">
              <a:buNone/>
            </a:pPr>
            <a:r>
              <a:rPr lang="de-DE" dirty="0"/>
              <a:t>der Voraussetzungen</a:t>
            </a:r>
          </a:p>
          <a:p>
            <a:pPr marL="0" indent="0" algn="ctr">
              <a:buNone/>
            </a:pPr>
            <a:r>
              <a:rPr lang="de-DE" dirty="0"/>
              <a:t>für erfolgreiches Lernen </a:t>
            </a:r>
          </a:p>
          <a:p>
            <a:pPr marL="0" indent="0" algn="ctr">
              <a:buNone/>
            </a:pPr>
            <a:r>
              <a:rPr lang="de-DE" dirty="0"/>
              <a:t>in der Schule</a:t>
            </a:r>
          </a:p>
          <a:p>
            <a:pPr marL="0" indent="0" algn="ctr">
              <a:buNone/>
            </a:pPr>
            <a:r>
              <a:rPr lang="de-DE" sz="1400" dirty="0"/>
              <a:t>(Mai 2024)</a:t>
            </a:r>
          </a:p>
        </p:txBody>
      </p:sp>
      <p:pic>
        <p:nvPicPr>
          <p:cNvPr id="1027" name="Bild 1">
            <a:extLst>
              <a:ext uri="{FF2B5EF4-FFF2-40B4-BE49-F238E27FC236}">
                <a16:creationId xmlns:a16="http://schemas.microsoft.com/office/drawing/2014/main" id="{7EB84FEB-A013-4883-B888-CF166DC9C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611" y="482937"/>
            <a:ext cx="2028825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FE8D4E14-8FC6-4F09-9807-D3A1D4577EFB}"/>
              </a:ext>
            </a:extLst>
          </p:cNvPr>
          <p:cNvSpPr txBox="1"/>
          <p:nvPr/>
        </p:nvSpPr>
        <p:spPr>
          <a:xfrm>
            <a:off x="3330342" y="300583"/>
            <a:ext cx="6094602" cy="12695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hangingPunct="0"/>
            <a:r>
              <a:rPr lang="de-DE" sz="1200" b="1" dirty="0">
                <a:latin typeface="Arial" panose="020B0604020202020204" pitchFamily="34" charset="0"/>
                <a:ea typeface="Times New Roman" panose="02020603050405020304" pitchFamily="18" charset="0"/>
              </a:rPr>
              <a:t>Bolandschule  </a:t>
            </a:r>
            <a:endParaRPr lang="de-DE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hangingPunct="0"/>
            <a:r>
              <a:rPr lang="de-DE" sz="105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Gemeinschaftsgrundschule</a:t>
            </a:r>
            <a:endParaRPr lang="de-DE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hangingPunct="0"/>
            <a:r>
              <a:rPr lang="de-DE" sz="105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Wiesenstr. 3</a:t>
            </a:r>
            <a:endParaRPr lang="de-DE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hangingPunct="0"/>
            <a:r>
              <a:rPr lang="de-DE" sz="105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33442 Herzebrock-Clarholz</a:t>
            </a:r>
            <a:endParaRPr lang="de-DE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hangingPunct="0"/>
            <a:r>
              <a:rPr lang="de-DE" sz="105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Tel.: 05245 2464 / Fax: 05245 833462</a:t>
            </a:r>
          </a:p>
          <a:p>
            <a:pPr hangingPunct="0"/>
            <a:r>
              <a:rPr lang="de-DE" sz="105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bolandschule@herzebrock-clarholz.de</a:t>
            </a:r>
            <a:endParaRPr lang="de-DE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hangingPunct="0"/>
            <a:r>
              <a:rPr lang="de-DE" sz="105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www.bolandschule.de</a:t>
            </a:r>
            <a:endParaRPr lang="de-DE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2771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BBBFB7-2E15-45ED-AF55-10EADA489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Allgemeine personale Kompetenzen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6F37BAA2-595D-48F0-994D-3469D73E1A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739521"/>
            <a:ext cx="5010539" cy="4035482"/>
          </a:xfrm>
        </p:spPr>
        <p:txBody>
          <a:bodyPr>
            <a:normAutofit fontScale="25000" lnSpcReduction="20000"/>
          </a:bodyPr>
          <a:lstStyle/>
          <a:p>
            <a:r>
              <a:rPr lang="de-DE" sz="8800" b="1" dirty="0"/>
              <a:t>Name, Alter und wichtige Adressdaten kennen</a:t>
            </a:r>
          </a:p>
          <a:p>
            <a:r>
              <a:rPr lang="de-DE" sz="8800" dirty="0"/>
              <a:t>sich </a:t>
            </a:r>
            <a:r>
              <a:rPr lang="de-DE" sz="8800" b="1" dirty="0"/>
              <a:t>alleine an- und ausziehen</a:t>
            </a:r>
            <a:r>
              <a:rPr lang="de-DE" sz="8800" dirty="0"/>
              <a:t> können (Kleidung und Schuhe – auch wenn es manchmal ein wenig länger dauert) </a:t>
            </a:r>
          </a:p>
          <a:p>
            <a:r>
              <a:rPr lang="de-DE" sz="8800" dirty="0"/>
              <a:t>etwas </a:t>
            </a:r>
            <a:r>
              <a:rPr lang="de-DE" sz="8800" b="1" dirty="0"/>
              <a:t>aufräumen und Ordnung halten </a:t>
            </a:r>
            <a:r>
              <a:rPr lang="de-DE" sz="8800" dirty="0"/>
              <a:t>können/dem Kind Rückmeldung dazu geben, wenn eigenen Materialien/Dinge verschwunden sind (anschließend gemeinsam suchen und finden)</a:t>
            </a:r>
          </a:p>
          <a:p>
            <a:r>
              <a:rPr lang="de-DE" sz="8800" b="1" dirty="0"/>
              <a:t>Toilettengänge</a:t>
            </a:r>
            <a:r>
              <a:rPr lang="de-DE" sz="8800" dirty="0"/>
              <a:t> inklusive Händewaschen selbstständig bewältigen können</a:t>
            </a:r>
          </a:p>
          <a:p>
            <a:r>
              <a:rPr lang="de-DE" sz="8800" dirty="0"/>
              <a:t>Grundlegende </a:t>
            </a:r>
            <a:r>
              <a:rPr lang="de-DE" sz="8800" b="1" dirty="0"/>
              <a:t>Tischmanieren</a:t>
            </a:r>
            <a:r>
              <a:rPr lang="de-DE" sz="8800" dirty="0"/>
              <a:t> beherrschen, z. B. mit Messer und Gabel essen können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B7FD041-C7B2-45AF-89B8-F83162E99202}"/>
              </a:ext>
            </a:extLst>
          </p:cNvPr>
          <p:cNvSpPr txBox="1"/>
          <p:nvPr/>
        </p:nvSpPr>
        <p:spPr>
          <a:xfrm>
            <a:off x="6746032" y="5047860"/>
            <a:ext cx="43947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2200" dirty="0"/>
              <a:t>Wichtig, Tornister alleine packen (mit Ihrer Hilfe), um alles wiederzufinden </a:t>
            </a:r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D81A723E-F7D7-4CA4-93D5-0BB9A0BF839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032" y="2062191"/>
            <a:ext cx="3508143" cy="2733618"/>
          </a:xfrm>
        </p:spPr>
      </p:pic>
    </p:spTree>
    <p:extLst>
      <p:ext uri="{BB962C8B-B14F-4D97-AF65-F5344CB8AC3E}">
        <p14:creationId xmlns:p14="http://schemas.microsoft.com/office/powerpoint/2010/main" val="26463351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BBBFB7-2E15-45ED-AF55-10EADA489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Emotionale und soziale Kompetenzen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6F37BAA2-595D-48F0-994D-3469D73E1A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33061" y="1544223"/>
            <a:ext cx="5010539" cy="5080511"/>
          </a:xfrm>
        </p:spPr>
        <p:txBody>
          <a:bodyPr>
            <a:normAutofit lnSpcReduction="10000"/>
          </a:bodyPr>
          <a:lstStyle/>
          <a:p>
            <a:r>
              <a:rPr lang="de-DE" sz="2000" b="1" dirty="0"/>
              <a:t>Gesellschaftsspiele</a:t>
            </a:r>
            <a:r>
              <a:rPr lang="de-DE" sz="2000" dirty="0"/>
              <a:t> (mit anderen kooperieren lernen, verlieren und gewinnen lernen)</a:t>
            </a:r>
          </a:p>
          <a:p>
            <a:r>
              <a:rPr lang="de-DE" sz="2000" b="1" dirty="0"/>
              <a:t>Spielpartner finden </a:t>
            </a:r>
            <a:r>
              <a:rPr lang="de-DE" sz="2000" dirty="0"/>
              <a:t>(auf andere zugehen lernen)</a:t>
            </a:r>
          </a:p>
          <a:p>
            <a:r>
              <a:rPr lang="de-DE" sz="2000" b="1" dirty="0"/>
              <a:t>Kompromisse eingehen </a:t>
            </a:r>
            <a:r>
              <a:rPr lang="de-DE" sz="2000" dirty="0"/>
              <a:t>können</a:t>
            </a:r>
          </a:p>
          <a:p>
            <a:r>
              <a:rPr lang="de-DE" sz="2000" b="1" dirty="0"/>
              <a:t>Gefühle </a:t>
            </a:r>
            <a:r>
              <a:rPr lang="de-DE" sz="2000" dirty="0"/>
              <a:t>bei sich selbst </a:t>
            </a:r>
            <a:r>
              <a:rPr lang="de-DE" sz="2000" b="1" dirty="0"/>
              <a:t>wahrnehmen und ausdrücken</a:t>
            </a:r>
            <a:r>
              <a:rPr lang="de-DE" sz="2000" dirty="0"/>
              <a:t> können</a:t>
            </a:r>
          </a:p>
          <a:p>
            <a:r>
              <a:rPr lang="de-DE" sz="2000" dirty="0"/>
              <a:t>Lernen, sich </a:t>
            </a:r>
            <a:r>
              <a:rPr lang="de-DE" sz="2000" b="1" dirty="0"/>
              <a:t>in andere hinzuversetzen </a:t>
            </a:r>
            <a:r>
              <a:rPr lang="de-DE" sz="2000" dirty="0"/>
              <a:t>(Empathie)</a:t>
            </a:r>
          </a:p>
          <a:p>
            <a:r>
              <a:rPr lang="de-DE" sz="2000" b="1" dirty="0"/>
              <a:t>Lösungsmöglichkeiten für Streit </a:t>
            </a:r>
            <a:r>
              <a:rPr lang="de-DE" sz="2000" dirty="0"/>
              <a:t>finden</a:t>
            </a:r>
          </a:p>
          <a:p>
            <a:r>
              <a:rPr lang="de-DE" sz="2000" b="1" dirty="0"/>
              <a:t>eigenes Verhalten sehen </a:t>
            </a:r>
            <a:r>
              <a:rPr lang="de-DE" sz="2000" dirty="0"/>
              <a:t>und reflektieren, sich evtl. auch entschuldigen können</a:t>
            </a:r>
          </a:p>
          <a:p>
            <a:r>
              <a:rPr lang="de-DE" sz="2000" dirty="0"/>
              <a:t>darauf achten, dass das Kind lernt, sich über längere Zeit (10 bis 15 Minuten) </a:t>
            </a:r>
            <a:r>
              <a:rPr lang="de-DE" sz="2000" b="1" dirty="0"/>
              <a:t>mit </a:t>
            </a:r>
            <a:r>
              <a:rPr lang="de-DE" sz="2000" b="1" u="sng" dirty="0"/>
              <a:t>einem</a:t>
            </a:r>
            <a:r>
              <a:rPr lang="de-DE" sz="2000" b="1" dirty="0"/>
              <a:t> Spielzeug/Spiel </a:t>
            </a:r>
            <a:r>
              <a:rPr lang="de-DE" sz="2000" dirty="0"/>
              <a:t>zu beschäftigen</a:t>
            </a:r>
          </a:p>
          <a:p>
            <a:endParaRPr lang="de-DE" sz="2000" dirty="0"/>
          </a:p>
          <a:p>
            <a:endParaRPr lang="de-DE" sz="2000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B7FD041-C7B2-45AF-89B8-F83162E99202}"/>
              </a:ext>
            </a:extLst>
          </p:cNvPr>
          <p:cNvSpPr txBox="1"/>
          <p:nvPr/>
        </p:nvSpPr>
        <p:spPr>
          <a:xfrm>
            <a:off x="6804756" y="4796191"/>
            <a:ext cx="41428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2000" dirty="0"/>
              <a:t>Wichtig, eigene Interessen zugunsten von anderen oder einer Gruppe zurückstellen zu können und sich an Regeln zu halten.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F14E4849-49D8-42DE-8C31-B8FEECCC86D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528" y="1558226"/>
            <a:ext cx="3695147" cy="3065099"/>
          </a:xfrm>
        </p:spPr>
      </p:pic>
    </p:spTree>
    <p:extLst>
      <p:ext uri="{BB962C8B-B14F-4D97-AF65-F5344CB8AC3E}">
        <p14:creationId xmlns:p14="http://schemas.microsoft.com/office/powerpoint/2010/main" val="3570155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85C3608E-00D6-4B2C-BD59-0C6D47536E4A}"/>
              </a:ext>
            </a:extLst>
          </p:cNvPr>
          <p:cNvSpPr txBox="1"/>
          <p:nvPr/>
        </p:nvSpPr>
        <p:spPr>
          <a:xfrm>
            <a:off x="1380931" y="1488548"/>
            <a:ext cx="9274629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/>
              <a:t>Vorschläge für Übungen</a:t>
            </a:r>
          </a:p>
          <a:p>
            <a:pPr algn="ctr"/>
            <a:r>
              <a:rPr lang="de-DE" sz="1200" b="1" dirty="0"/>
              <a:t> </a:t>
            </a:r>
          </a:p>
          <a:p>
            <a:pPr algn="ctr"/>
            <a:r>
              <a:rPr lang="de-DE" sz="6600" b="1" dirty="0"/>
              <a:t>zur Förderung der</a:t>
            </a:r>
          </a:p>
          <a:p>
            <a:pPr algn="ctr"/>
            <a:endParaRPr lang="de-DE" sz="1200" b="1" dirty="0"/>
          </a:p>
          <a:p>
            <a:pPr algn="ctr"/>
            <a:r>
              <a:rPr lang="de-DE" sz="6600" b="1" dirty="0"/>
              <a:t>fachlichen Kompetenzen</a:t>
            </a:r>
          </a:p>
        </p:txBody>
      </p:sp>
    </p:spTree>
    <p:extLst>
      <p:ext uri="{BB962C8B-B14F-4D97-AF65-F5344CB8AC3E}">
        <p14:creationId xmlns:p14="http://schemas.microsoft.com/office/powerpoint/2010/main" val="2865183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BBBFB7-2E15-45ED-AF55-10EADA489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9626"/>
            <a:ext cx="10515600" cy="1325563"/>
          </a:xfrm>
        </p:spPr>
        <p:txBody>
          <a:bodyPr/>
          <a:lstStyle/>
          <a:p>
            <a:r>
              <a:rPr lang="de-DE" b="1" dirty="0"/>
              <a:t>Sprachliche Fähigkeiten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6F37BAA2-595D-48F0-994D-3469D73E1A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4912"/>
            <a:ext cx="5181600" cy="4534677"/>
          </a:xfrm>
        </p:spPr>
        <p:txBody>
          <a:bodyPr>
            <a:normAutofit/>
          </a:bodyPr>
          <a:lstStyle/>
          <a:p>
            <a:r>
              <a:rPr lang="de-DE" sz="2600" b="1" dirty="0"/>
              <a:t>Gemeinsam Bilderbücher anschauen </a:t>
            </a:r>
            <a:r>
              <a:rPr lang="de-DE" sz="2600" dirty="0"/>
              <a:t>und darüber sprechen</a:t>
            </a:r>
          </a:p>
          <a:p>
            <a:r>
              <a:rPr lang="de-DE" sz="2600" b="1" dirty="0"/>
              <a:t>Erzählen lassen </a:t>
            </a:r>
            <a:r>
              <a:rPr lang="de-DE" sz="2600" dirty="0"/>
              <a:t>(frei, über Erlebnisse, den Tag, aber auch zu Geschichten, Bildern, …)</a:t>
            </a:r>
          </a:p>
          <a:p>
            <a:r>
              <a:rPr lang="de-DE" sz="2600" b="1" dirty="0"/>
              <a:t>Wörter</a:t>
            </a:r>
            <a:r>
              <a:rPr lang="de-DE" sz="2600" dirty="0"/>
              <a:t> sammeln und erklären lassen</a:t>
            </a:r>
          </a:p>
          <a:p>
            <a:r>
              <a:rPr lang="de-DE" sz="2600" dirty="0"/>
              <a:t>Bei Fragen </a:t>
            </a:r>
            <a:r>
              <a:rPr lang="de-DE" sz="2600" b="1" dirty="0"/>
              <a:t>zuhören und Antworten</a:t>
            </a:r>
            <a:r>
              <a:rPr lang="de-DE" sz="2600" dirty="0"/>
              <a:t> geben</a:t>
            </a:r>
          </a:p>
          <a:p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B7FD041-C7B2-45AF-89B8-F83162E99202}"/>
              </a:ext>
            </a:extLst>
          </p:cNvPr>
          <p:cNvSpPr txBox="1"/>
          <p:nvPr/>
        </p:nvSpPr>
        <p:spPr>
          <a:xfrm>
            <a:off x="6522098" y="5275606"/>
            <a:ext cx="48317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2000" dirty="0"/>
              <a:t>Wichtig, sprechen Sie mit Ihrem Kind (auch zu Hause deutsch), stellen Sie ihm Fragen und lassen Sie es erzählen.</a:t>
            </a:r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9FB30E44-DBB3-4F2E-9358-5494D25DDC3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098" y="1824912"/>
            <a:ext cx="3920372" cy="3266977"/>
          </a:xfrm>
        </p:spPr>
      </p:pic>
    </p:spTree>
    <p:extLst>
      <p:ext uri="{BB962C8B-B14F-4D97-AF65-F5344CB8AC3E}">
        <p14:creationId xmlns:p14="http://schemas.microsoft.com/office/powerpoint/2010/main" val="5357017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BBBFB7-2E15-45ED-AF55-10EADA489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Mathematische Fähigkeiten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6F37BAA2-595D-48F0-994D-3469D73E1A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82283" y="1867969"/>
            <a:ext cx="5426237" cy="4534677"/>
          </a:xfrm>
        </p:spPr>
        <p:txBody>
          <a:bodyPr>
            <a:normAutofit/>
          </a:bodyPr>
          <a:lstStyle/>
          <a:p>
            <a:r>
              <a:rPr lang="de-DE" sz="2400" dirty="0"/>
              <a:t>Rechts- und links unterscheiden</a:t>
            </a:r>
          </a:p>
          <a:p>
            <a:r>
              <a:rPr lang="de-DE" sz="2400" dirty="0"/>
              <a:t>Muster fortsetzen</a:t>
            </a:r>
          </a:p>
          <a:p>
            <a:r>
              <a:rPr lang="de-DE" sz="2400" dirty="0"/>
              <a:t>Würfelspiele</a:t>
            </a:r>
          </a:p>
          <a:p>
            <a:r>
              <a:rPr lang="de-DE" sz="2400" dirty="0"/>
              <a:t>Mengen vergleichen (mehr, weniger, …)</a:t>
            </a:r>
          </a:p>
          <a:p>
            <a:r>
              <a:rPr lang="de-DE" sz="2400" dirty="0"/>
              <a:t>Mengen ordnen (Farbe, Form, Größe, …)</a:t>
            </a:r>
          </a:p>
          <a:p>
            <a:r>
              <a:rPr lang="de-DE" sz="2400" dirty="0"/>
              <a:t>Zahlen in der Umwelt erkennen (z. B. beim Einkaufen, im Straßenverkehr, …)</a:t>
            </a:r>
          </a:p>
          <a:p>
            <a:r>
              <a:rPr lang="de-DE" sz="2400" dirty="0"/>
              <a:t>Größenvorstellungen haben (Zeit, Stunden, Geld, …)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B7FD041-C7B2-45AF-89B8-F83162E99202}"/>
              </a:ext>
            </a:extLst>
          </p:cNvPr>
          <p:cNvSpPr txBox="1"/>
          <p:nvPr/>
        </p:nvSpPr>
        <p:spPr>
          <a:xfrm>
            <a:off x="6993334" y="5476096"/>
            <a:ext cx="39123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2200" dirty="0"/>
              <a:t>Wichtig, erste Zahlvorstellungen entwickeln.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099CB546-E176-411B-813C-B908A482D5D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419" y="1867969"/>
            <a:ext cx="3502324" cy="3389345"/>
          </a:xfrm>
        </p:spPr>
      </p:pic>
    </p:spTree>
    <p:extLst>
      <p:ext uri="{BB962C8B-B14F-4D97-AF65-F5344CB8AC3E}">
        <p14:creationId xmlns:p14="http://schemas.microsoft.com/office/powerpoint/2010/main" val="15514392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85C3608E-00D6-4B2C-BD59-0C6D47536E4A}"/>
              </a:ext>
            </a:extLst>
          </p:cNvPr>
          <p:cNvSpPr txBox="1"/>
          <p:nvPr/>
        </p:nvSpPr>
        <p:spPr>
          <a:xfrm>
            <a:off x="914400" y="782121"/>
            <a:ext cx="892939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Inhaltsverzeichnis</a:t>
            </a:r>
          </a:p>
          <a:p>
            <a:endParaRPr lang="de-DE" sz="1200" dirty="0"/>
          </a:p>
          <a:p>
            <a:r>
              <a:rPr lang="de-DE" dirty="0"/>
              <a:t>Einführung </a:t>
            </a:r>
          </a:p>
          <a:p>
            <a:endParaRPr lang="de-DE" sz="400" dirty="0"/>
          </a:p>
          <a:p>
            <a:r>
              <a:rPr lang="de-DE" dirty="0"/>
              <a:t>Bewegung / Grobmotorik</a:t>
            </a:r>
          </a:p>
          <a:p>
            <a:endParaRPr lang="de-DE" sz="400" dirty="0"/>
          </a:p>
          <a:p>
            <a:r>
              <a:rPr lang="de-DE" dirty="0"/>
              <a:t>Feinmotorik</a:t>
            </a:r>
          </a:p>
          <a:p>
            <a:endParaRPr lang="de-DE" sz="400" dirty="0"/>
          </a:p>
          <a:p>
            <a:r>
              <a:rPr lang="de-DE" dirty="0"/>
              <a:t>Virtuelle Wahrnehmung</a:t>
            </a:r>
          </a:p>
          <a:p>
            <a:endParaRPr lang="de-DE" sz="400" dirty="0"/>
          </a:p>
          <a:p>
            <a:r>
              <a:rPr lang="de-DE" dirty="0"/>
              <a:t>Auditive Wahrnehmung</a:t>
            </a:r>
          </a:p>
          <a:p>
            <a:endParaRPr lang="de-DE" sz="400" dirty="0"/>
          </a:p>
          <a:p>
            <a:r>
              <a:rPr lang="de-DE" dirty="0"/>
              <a:t>Taktile Wahrnehmung / Tastsinn</a:t>
            </a:r>
          </a:p>
          <a:p>
            <a:endParaRPr lang="de-DE" sz="400" dirty="0"/>
          </a:p>
          <a:p>
            <a:r>
              <a:rPr lang="de-DE" dirty="0"/>
              <a:t>Allgemeine personale Kompetenzen</a:t>
            </a:r>
          </a:p>
          <a:p>
            <a:endParaRPr lang="de-DE" sz="400" dirty="0"/>
          </a:p>
          <a:p>
            <a:r>
              <a:rPr lang="de-DE" dirty="0"/>
              <a:t>Emotionale und soziale Kompetenzen</a:t>
            </a:r>
          </a:p>
          <a:p>
            <a:endParaRPr lang="de-DE" sz="400" dirty="0"/>
          </a:p>
          <a:p>
            <a:r>
              <a:rPr lang="de-DE" dirty="0"/>
              <a:t>Sprachliche Fähigkeiten</a:t>
            </a:r>
          </a:p>
          <a:p>
            <a:endParaRPr lang="de-DE" sz="400" dirty="0"/>
          </a:p>
          <a:p>
            <a:r>
              <a:rPr lang="de-DE" dirty="0"/>
              <a:t>Mathematische Fähigkeiten</a:t>
            </a:r>
          </a:p>
          <a:p>
            <a:endParaRPr lang="de-DE" sz="400" dirty="0"/>
          </a:p>
        </p:txBody>
      </p:sp>
    </p:spTree>
    <p:extLst>
      <p:ext uri="{BB962C8B-B14F-4D97-AF65-F5344CB8AC3E}">
        <p14:creationId xmlns:p14="http://schemas.microsoft.com/office/powerpoint/2010/main" val="2608983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85C3608E-00D6-4B2C-BD59-0C6D47536E4A}"/>
              </a:ext>
            </a:extLst>
          </p:cNvPr>
          <p:cNvSpPr txBox="1"/>
          <p:nvPr/>
        </p:nvSpPr>
        <p:spPr>
          <a:xfrm>
            <a:off x="914400" y="612844"/>
            <a:ext cx="927462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Liebe Eltern,</a:t>
            </a:r>
          </a:p>
          <a:p>
            <a:endParaRPr lang="de-DE" sz="2000" dirty="0"/>
          </a:p>
          <a:p>
            <a:pPr algn="just"/>
            <a:r>
              <a:rPr lang="de-DE" sz="2000" dirty="0"/>
              <a:t>Sie wünschen sich einen erfolgreichen Start in das Schulleben Ihres Kindes und fragen sich, ob und wie Sie Ihr Kind unterstützen können.</a:t>
            </a:r>
          </a:p>
          <a:p>
            <a:pPr algn="just"/>
            <a:endParaRPr lang="de-DE" sz="2000" dirty="0"/>
          </a:p>
          <a:p>
            <a:pPr algn="just"/>
            <a:r>
              <a:rPr lang="de-DE" sz="2000" dirty="0"/>
              <a:t>Mit dieser Broschüre möchten wir Ihnen Tipps für sinnvolle Übungen und Spiele geben, die Ihnen sicher zum größten Teil bekannt sind und sich bereits in Ihrem alltäglichen Familienleben wiederfinden.</a:t>
            </a:r>
          </a:p>
          <a:p>
            <a:pPr algn="just"/>
            <a:endParaRPr lang="de-DE" sz="2000" dirty="0"/>
          </a:p>
          <a:p>
            <a:pPr algn="just"/>
            <a:r>
              <a:rPr lang="de-DE" sz="2000" dirty="0"/>
              <a:t>Bitte beachten Sie dabei:</a:t>
            </a:r>
          </a:p>
          <a:p>
            <a:pPr algn="just"/>
            <a:r>
              <a:rPr lang="de-DE" sz="2000" dirty="0"/>
              <a:t>Unsere Vorschläge sind nicht als Checkliste, sondern als Ideenpool zu verstehen.</a:t>
            </a:r>
          </a:p>
          <a:p>
            <a:pPr algn="just"/>
            <a:endParaRPr lang="de-DE" sz="2000" dirty="0"/>
          </a:p>
          <a:p>
            <a:pPr algn="just"/>
            <a:r>
              <a:rPr lang="de-DE" sz="2000" dirty="0"/>
              <a:t>Ihr Kind wird bereits in den Kindertagesstätten, soweit möglich, in allen wichtigen Bereichen umfassend gefördert und es wäre schön, wenn Sie Ihrem Kind Zeit schenken, sich entwickeln zu können.</a:t>
            </a:r>
          </a:p>
          <a:p>
            <a:pPr algn="just"/>
            <a:endParaRPr lang="de-DE" sz="2000" dirty="0"/>
          </a:p>
          <a:p>
            <a:pPr algn="just"/>
            <a:r>
              <a:rPr lang="de-DE" sz="2000" dirty="0"/>
              <a:t>Auf den nächsten Seiten finden Sie daher zunächst Vorschläge für Übungen zur Förderung der verschiedenen Basiskompetenzen.</a:t>
            </a:r>
          </a:p>
        </p:txBody>
      </p:sp>
    </p:spTree>
    <p:extLst>
      <p:ext uri="{BB962C8B-B14F-4D97-AF65-F5344CB8AC3E}">
        <p14:creationId xmlns:p14="http://schemas.microsoft.com/office/powerpoint/2010/main" val="22317043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85C3608E-00D6-4B2C-BD59-0C6D47536E4A}"/>
              </a:ext>
            </a:extLst>
          </p:cNvPr>
          <p:cNvSpPr txBox="1"/>
          <p:nvPr/>
        </p:nvSpPr>
        <p:spPr>
          <a:xfrm>
            <a:off x="1380931" y="1488548"/>
            <a:ext cx="9274629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/>
              <a:t>Vorschläge für Übungen</a:t>
            </a:r>
          </a:p>
          <a:p>
            <a:pPr algn="ctr"/>
            <a:r>
              <a:rPr lang="de-DE" sz="1200" b="1" dirty="0"/>
              <a:t> </a:t>
            </a:r>
          </a:p>
          <a:p>
            <a:pPr algn="ctr"/>
            <a:r>
              <a:rPr lang="de-DE" sz="6600" b="1" dirty="0"/>
              <a:t>Zur Förderung der</a:t>
            </a:r>
          </a:p>
          <a:p>
            <a:pPr algn="ctr"/>
            <a:endParaRPr lang="de-DE" sz="1200" b="1" dirty="0"/>
          </a:p>
          <a:p>
            <a:pPr algn="ctr"/>
            <a:r>
              <a:rPr lang="de-DE" sz="6600" b="1" dirty="0"/>
              <a:t>Basiskompetenzen</a:t>
            </a:r>
          </a:p>
        </p:txBody>
      </p:sp>
    </p:spTree>
    <p:extLst>
      <p:ext uri="{BB962C8B-B14F-4D97-AF65-F5344CB8AC3E}">
        <p14:creationId xmlns:p14="http://schemas.microsoft.com/office/powerpoint/2010/main" val="10336370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BBBFB7-2E15-45ED-AF55-10EADA489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Förderung der Bewegung / Grobmotorik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4DE8C8B9-4EF2-4C43-8D21-A496F9355FA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950098"/>
            <a:ext cx="5325728" cy="3994296"/>
          </a:xfrm>
        </p:spPr>
      </p:pic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0CEAA1F-D708-4795-8946-3200411D6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800" y="1803632"/>
            <a:ext cx="4953000" cy="4496499"/>
          </a:xfrm>
        </p:spPr>
        <p:txBody>
          <a:bodyPr>
            <a:normAutofit fontScale="92500" lnSpcReduction="10000"/>
          </a:bodyPr>
          <a:lstStyle/>
          <a:p>
            <a:r>
              <a:rPr lang="de-DE" dirty="0"/>
              <a:t>Spielplatzbesuche</a:t>
            </a:r>
          </a:p>
          <a:p>
            <a:pPr marL="0" indent="0">
              <a:buNone/>
            </a:pPr>
            <a:endParaRPr lang="de-DE" sz="400" dirty="0"/>
          </a:p>
          <a:p>
            <a:r>
              <a:rPr lang="de-DE" dirty="0" err="1"/>
              <a:t>Seilchen</a:t>
            </a:r>
            <a:r>
              <a:rPr lang="de-DE" dirty="0"/>
              <a:t> springen</a:t>
            </a:r>
          </a:p>
          <a:p>
            <a:pPr marL="0" indent="0">
              <a:buNone/>
            </a:pPr>
            <a:endParaRPr lang="de-DE" sz="400" dirty="0"/>
          </a:p>
          <a:p>
            <a:r>
              <a:rPr lang="de-DE" dirty="0"/>
              <a:t>Kettcar, Roller, Fahrrad fahren</a:t>
            </a:r>
          </a:p>
          <a:p>
            <a:pPr marL="0" indent="0">
              <a:buNone/>
            </a:pPr>
            <a:endParaRPr lang="de-DE" sz="400" dirty="0"/>
          </a:p>
          <a:p>
            <a:r>
              <a:rPr lang="de-DE" dirty="0"/>
              <a:t>Alle Hüpf-, Lauf-, Kletter-, Balancier- und Ballspiele</a:t>
            </a:r>
          </a:p>
          <a:p>
            <a:r>
              <a:rPr lang="de-DE" dirty="0"/>
              <a:t>Rückwärtslaufen</a:t>
            </a:r>
          </a:p>
          <a:p>
            <a:pPr marL="0" indent="0">
              <a:buNone/>
            </a:pPr>
            <a:endParaRPr lang="de-DE" sz="3000" dirty="0"/>
          </a:p>
          <a:p>
            <a:pPr marL="0" indent="0">
              <a:buNone/>
            </a:pPr>
            <a:r>
              <a:rPr lang="de-DE" dirty="0"/>
              <a:t>Wichtig für Körperkontrolle, Selbstständigkeit, Umwelt erfassen.</a:t>
            </a:r>
          </a:p>
        </p:txBody>
      </p:sp>
    </p:spTree>
    <p:extLst>
      <p:ext uri="{BB962C8B-B14F-4D97-AF65-F5344CB8AC3E}">
        <p14:creationId xmlns:p14="http://schemas.microsoft.com/office/powerpoint/2010/main" val="20496685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BBBFB7-2E15-45ED-AF55-10EADA489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Feinmotorik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6F37BAA2-595D-48F0-994D-3469D73E1A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20890"/>
            <a:ext cx="5181600" cy="4898571"/>
          </a:xfrm>
        </p:spPr>
        <p:txBody>
          <a:bodyPr>
            <a:normAutofit fontScale="92500" lnSpcReduction="10000"/>
          </a:bodyPr>
          <a:lstStyle/>
          <a:p>
            <a:r>
              <a:rPr lang="de-DE" dirty="0"/>
              <a:t>Ausschneiden von Bildern, Zeichnungen</a:t>
            </a:r>
          </a:p>
          <a:p>
            <a:r>
              <a:rPr lang="de-DE" dirty="0"/>
              <a:t>Knoten/Schleife binden</a:t>
            </a:r>
          </a:p>
          <a:p>
            <a:r>
              <a:rPr lang="de-DE" dirty="0"/>
              <a:t>Freies Malen, aber auch Ausmalbilder</a:t>
            </a:r>
          </a:p>
          <a:p>
            <a:r>
              <a:rPr lang="de-DE" dirty="0"/>
              <a:t>Steckspiele, Perlen auffädeln</a:t>
            </a:r>
          </a:p>
          <a:p>
            <a:r>
              <a:rPr lang="de-DE" dirty="0"/>
              <a:t>Bauen mit versch. Materialien</a:t>
            </a:r>
          </a:p>
          <a:p>
            <a:r>
              <a:rPr lang="de-DE" dirty="0"/>
              <a:t>Jenga, Mikado, Angelspiel, Lego …</a:t>
            </a:r>
          </a:p>
          <a:p>
            <a:r>
              <a:rPr lang="de-DE" dirty="0"/>
              <a:t>Fingerspiele</a:t>
            </a:r>
          </a:p>
          <a:p>
            <a:r>
              <a:rPr lang="de-DE" dirty="0"/>
              <a:t>Kneten</a:t>
            </a:r>
          </a:p>
          <a:p>
            <a:r>
              <a:rPr lang="de-DE" dirty="0"/>
              <a:t>Bügelperlen</a:t>
            </a:r>
          </a:p>
          <a:p>
            <a:endParaRPr lang="de-DE" dirty="0"/>
          </a:p>
          <a:p>
            <a:endParaRPr lang="de-DE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B469634-DEA6-4886-87A3-CA593E57042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00" y="1520890"/>
            <a:ext cx="4953000" cy="278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1B7FD041-C7B2-45AF-89B8-F83162E99202}"/>
              </a:ext>
            </a:extLst>
          </p:cNvPr>
          <p:cNvSpPr txBox="1"/>
          <p:nvPr/>
        </p:nvSpPr>
        <p:spPr>
          <a:xfrm>
            <a:off x="6210300" y="4655975"/>
            <a:ext cx="495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2400" dirty="0"/>
              <a:t>Wichtig für richtige Stifthaltung, Nutzung von Lineal und Radiergummi und Umgang mit der Schere.</a:t>
            </a:r>
          </a:p>
        </p:txBody>
      </p:sp>
    </p:spTree>
    <p:extLst>
      <p:ext uri="{BB962C8B-B14F-4D97-AF65-F5344CB8AC3E}">
        <p14:creationId xmlns:p14="http://schemas.microsoft.com/office/powerpoint/2010/main" val="4254088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BBBFB7-2E15-45ED-AF55-10EADA489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Visuelle Wahrnehmung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6F37BAA2-595D-48F0-994D-3469D73E1A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74744" y="1690688"/>
            <a:ext cx="5181600" cy="4534677"/>
          </a:xfrm>
        </p:spPr>
        <p:txBody>
          <a:bodyPr>
            <a:normAutofit/>
          </a:bodyPr>
          <a:lstStyle/>
          <a:p>
            <a:r>
              <a:rPr lang="de-DE" sz="2600" dirty="0"/>
              <a:t>Puzzles, Memoryspiele, Domino</a:t>
            </a:r>
          </a:p>
          <a:p>
            <a:r>
              <a:rPr lang="de-DE" sz="2600" dirty="0"/>
              <a:t>„Ich sehe was, was du nicht siehst“, Suchbilder („Wo ist …“), Wimmelbilder</a:t>
            </a:r>
          </a:p>
          <a:p>
            <a:r>
              <a:rPr lang="de-DE" sz="2600" dirty="0"/>
              <a:t>Lesen/Anschauen von Bilderbüchern, dabei z. B. Gegenstände suchen</a:t>
            </a:r>
          </a:p>
          <a:p>
            <a:r>
              <a:rPr lang="de-DE" sz="2600" dirty="0"/>
              <a:t>Bauen mit Bauklötzen 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B7FD041-C7B2-45AF-89B8-F83162E99202}"/>
              </a:ext>
            </a:extLst>
          </p:cNvPr>
          <p:cNvSpPr txBox="1"/>
          <p:nvPr/>
        </p:nvSpPr>
        <p:spPr>
          <a:xfrm>
            <a:off x="6386803" y="5412011"/>
            <a:ext cx="47018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2400" dirty="0"/>
              <a:t>Wichtig für das Lesen und Schreiben lernen (z. B. einzelne Buchstaben erkennen und unterscheiden).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6915D853-DFA3-4075-BB69-30BD06A8C8A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86803" y="1598543"/>
            <a:ext cx="5181600" cy="3660913"/>
          </a:xfrm>
        </p:spPr>
      </p:pic>
    </p:spTree>
    <p:extLst>
      <p:ext uri="{BB962C8B-B14F-4D97-AF65-F5344CB8AC3E}">
        <p14:creationId xmlns:p14="http://schemas.microsoft.com/office/powerpoint/2010/main" val="6357376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BBBFB7-2E15-45ED-AF55-10EADA489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Auditive Wahrnehmung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6F37BAA2-595D-48F0-994D-3469D73E1A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057408"/>
            <a:ext cx="5181600" cy="3060424"/>
          </a:xfrm>
        </p:spPr>
        <p:txBody>
          <a:bodyPr>
            <a:normAutofit/>
          </a:bodyPr>
          <a:lstStyle/>
          <a:p>
            <a:r>
              <a:rPr lang="de-DE" dirty="0"/>
              <a:t>„Stille Post“</a:t>
            </a:r>
          </a:p>
          <a:p>
            <a:r>
              <a:rPr lang="de-DE" dirty="0"/>
              <a:t>Geräusche raten</a:t>
            </a:r>
          </a:p>
          <a:p>
            <a:r>
              <a:rPr lang="de-DE" dirty="0"/>
              <a:t>Reimgeschichten</a:t>
            </a:r>
          </a:p>
          <a:p>
            <a:r>
              <a:rPr lang="de-DE" dirty="0"/>
              <a:t>Geräusche-Memory</a:t>
            </a:r>
          </a:p>
          <a:p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B7FD041-C7B2-45AF-89B8-F83162E99202}"/>
              </a:ext>
            </a:extLst>
          </p:cNvPr>
          <p:cNvSpPr txBox="1"/>
          <p:nvPr/>
        </p:nvSpPr>
        <p:spPr>
          <a:xfrm>
            <a:off x="6821455" y="5206481"/>
            <a:ext cx="4017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2400" dirty="0"/>
              <a:t>Wichtig für Konzentration und Merkfähigkeit.</a:t>
            </a:r>
          </a:p>
        </p:txBody>
      </p:sp>
      <p:pic>
        <p:nvPicPr>
          <p:cNvPr id="13" name="Inhaltsplatzhalter 12">
            <a:extLst>
              <a:ext uri="{FF2B5EF4-FFF2-40B4-BE49-F238E27FC236}">
                <a16:creationId xmlns:a16="http://schemas.microsoft.com/office/drawing/2014/main" id="{24D4781F-CCB6-4C46-88CD-2C5F66BCDB1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661" y="2057408"/>
            <a:ext cx="3060424" cy="3060424"/>
          </a:xfrm>
        </p:spPr>
      </p:pic>
    </p:spTree>
    <p:extLst>
      <p:ext uri="{BB962C8B-B14F-4D97-AF65-F5344CB8AC3E}">
        <p14:creationId xmlns:p14="http://schemas.microsoft.com/office/powerpoint/2010/main" val="40129207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BBBFB7-2E15-45ED-AF55-10EADA489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Taktile Wahrnehmung / Tastsinn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6F37BAA2-595D-48F0-994D-3469D73E1A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057408"/>
            <a:ext cx="5181600" cy="3060424"/>
          </a:xfrm>
        </p:spPr>
        <p:txBody>
          <a:bodyPr>
            <a:normAutofit/>
          </a:bodyPr>
          <a:lstStyle/>
          <a:p>
            <a:r>
              <a:rPr lang="de-DE" dirty="0"/>
              <a:t>Tastmemory</a:t>
            </a:r>
          </a:p>
          <a:p>
            <a:r>
              <a:rPr lang="de-DE" dirty="0"/>
              <a:t>Kneten</a:t>
            </a:r>
          </a:p>
          <a:p>
            <a:r>
              <a:rPr lang="de-DE" dirty="0"/>
              <a:t>Gegenstände ertasten und gleiche Gegenstände finden z. B. in einem Fühlsäckchen oder einer Kiste</a:t>
            </a:r>
          </a:p>
          <a:p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B7FD041-C7B2-45AF-89B8-F83162E99202}"/>
              </a:ext>
            </a:extLst>
          </p:cNvPr>
          <p:cNvSpPr txBox="1"/>
          <p:nvPr/>
        </p:nvSpPr>
        <p:spPr>
          <a:xfrm>
            <a:off x="6056346" y="4761277"/>
            <a:ext cx="50926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2200" dirty="0"/>
              <a:t>Die taktile Wahrnehmung gilt als grund-legende Kompetenz für jegliches Lernen.</a:t>
            </a:r>
          </a:p>
          <a:p>
            <a:pPr algn="just"/>
            <a:r>
              <a:rPr lang="de-DE" sz="2200" dirty="0"/>
              <a:t>Wichtig, erst Dinge ergreifen, bevor sie begriffen werden können.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A6896FEE-BEE0-4E4B-B93C-533FF52DC15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679003"/>
            <a:ext cx="5181600" cy="2910601"/>
          </a:xfrm>
        </p:spPr>
      </p:pic>
    </p:spTree>
    <p:extLst>
      <p:ext uri="{BB962C8B-B14F-4D97-AF65-F5344CB8AC3E}">
        <p14:creationId xmlns:p14="http://schemas.microsoft.com/office/powerpoint/2010/main" val="25398931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0</TotalTime>
  <Words>732</Words>
  <Application>Microsoft Office PowerPoint</Application>
  <PresentationFormat>Breitbild</PresentationFormat>
  <Paragraphs>134</Paragraphs>
  <Slides>14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</vt:lpstr>
      <vt:lpstr> </vt:lpstr>
      <vt:lpstr>PowerPoint-Präsentation</vt:lpstr>
      <vt:lpstr>PowerPoint-Präsentation</vt:lpstr>
      <vt:lpstr>PowerPoint-Präsentation</vt:lpstr>
      <vt:lpstr>Förderung der Bewegung / Grobmotorik</vt:lpstr>
      <vt:lpstr>Feinmotorik</vt:lpstr>
      <vt:lpstr>Visuelle Wahrnehmung</vt:lpstr>
      <vt:lpstr>Auditive Wahrnehmung</vt:lpstr>
      <vt:lpstr>Taktile Wahrnehmung / Tastsinn</vt:lpstr>
      <vt:lpstr>Allgemeine personale Kompetenzen</vt:lpstr>
      <vt:lpstr>Emotionale und soziale Kompetenzen</vt:lpstr>
      <vt:lpstr>PowerPoint-Präsentation</vt:lpstr>
      <vt:lpstr>Sprachliche Fähigkeiten</vt:lpstr>
      <vt:lpstr>Mathematische Fähigkeiten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Ahlke, Mechtild</dc:creator>
  <cp:lastModifiedBy>Wiebke</cp:lastModifiedBy>
  <cp:revision>21</cp:revision>
  <dcterms:created xsi:type="dcterms:W3CDTF">2024-05-13T08:24:08Z</dcterms:created>
  <dcterms:modified xsi:type="dcterms:W3CDTF">2024-09-19T08:58:45Z</dcterms:modified>
</cp:coreProperties>
</file>